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2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含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/>
              <a:t>Nouns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and</a:t>
            </a:r>
            <a:r>
              <a:rPr kumimoji="1" lang="zh-TW" altLang="en-US" dirty="0" smtClean="0"/>
              <a:t> </a:t>
            </a:r>
            <a:r>
              <a:rPr kumimoji="1" lang="en-US" altLang="zh-TW" dirty="0" err="1" smtClean="0"/>
              <a:t>Countability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5858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9275" y="-109535"/>
            <a:ext cx="8042276" cy="1336956"/>
          </a:xfrm>
        </p:spPr>
        <p:txBody>
          <a:bodyPr/>
          <a:lstStyle/>
          <a:p>
            <a:r>
              <a:rPr kumimoji="1" lang="en-US" altLang="zh-TW" dirty="0" err="1" smtClean="0"/>
              <a:t>Chierchia’s</a:t>
            </a:r>
            <a:r>
              <a:rPr kumimoji="1" lang="en-US" altLang="zh-TW" dirty="0" smtClean="0"/>
              <a:t> approach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9275" y="1404801"/>
            <a:ext cx="8042276" cy="43434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TW" sz="2000" dirty="0" err="1" smtClean="0"/>
              <a:t>Chierchia</a:t>
            </a:r>
            <a:r>
              <a:rPr kumimoji="1" lang="en-US" altLang="zh-TW" sz="2000" dirty="0" smtClean="0"/>
              <a:t> argues that mass nouns (incl. substance and furniture-type nouns) are:</a:t>
            </a:r>
          </a:p>
          <a:p>
            <a:pPr marL="457200" indent="-457200">
              <a:buFont typeface="Wingdings" charset="2"/>
              <a:buAutoNum type="circleNumWdBlackPlain"/>
            </a:pPr>
            <a:r>
              <a:rPr kumimoji="1" lang="en-US" altLang="zh-TW" sz="2000" dirty="0"/>
              <a:t>I</a:t>
            </a:r>
            <a:r>
              <a:rPr kumimoji="1" lang="en-US" altLang="zh-TW" sz="2000" dirty="0" smtClean="0"/>
              <a:t>nherently plural</a:t>
            </a:r>
          </a:p>
          <a:p>
            <a:pPr lvl="1"/>
            <a:r>
              <a:rPr kumimoji="1" lang="en-US" altLang="zh-TW" sz="2000" dirty="0" smtClean="0"/>
              <a:t>This explains why they generally cannot be pluralized</a:t>
            </a:r>
            <a:endParaRPr kumimoji="1" lang="en-US" altLang="zh-TW" dirty="0" smtClean="0"/>
          </a:p>
          <a:p>
            <a:pPr marL="469900" indent="-457200">
              <a:buFont typeface="Wingdings" charset="2"/>
              <a:buAutoNum type="circleNumWdBlackPlain"/>
            </a:pPr>
            <a:r>
              <a:rPr kumimoji="1" lang="en-US" altLang="zh-TW" sz="2000" dirty="0" smtClean="0"/>
              <a:t>Neutralized in terms of singular-plural distinction</a:t>
            </a:r>
          </a:p>
          <a:p>
            <a:pPr lvl="1"/>
            <a:r>
              <a:rPr kumimoji="1" lang="en-US" altLang="zh-TW" sz="2000" dirty="0" smtClean="0"/>
              <a:t>This explains why they generally cannot be counted</a:t>
            </a:r>
          </a:p>
          <a:p>
            <a:pPr lvl="1"/>
            <a:endParaRPr kumimoji="1" lang="zh-TW" altLang="en-US" dirty="0"/>
          </a:p>
        </p:txBody>
      </p:sp>
      <p:pic>
        <p:nvPicPr>
          <p:cNvPr id="4" name="圖片 3" descr="chur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6" y="4240076"/>
            <a:ext cx="8861769" cy="20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4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Evaluating </a:t>
            </a:r>
            <a:r>
              <a:rPr kumimoji="1" lang="en-US" altLang="zh-TW" dirty="0" err="1" smtClean="0"/>
              <a:t>Chierchia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Chierchia</a:t>
            </a:r>
            <a:r>
              <a:rPr kumimoji="1" lang="en-US" altLang="zh-TW" dirty="0" smtClean="0"/>
              <a:t> does not explain why substance and furniture-type nouns do not behave alike with regards to the Universal Packager</a:t>
            </a:r>
          </a:p>
          <a:p>
            <a:pPr lvl="1"/>
            <a:r>
              <a:rPr kumimoji="1" lang="en-US" altLang="zh-TW" dirty="0" smtClean="0"/>
              <a:t>A rice ‘an order or rice’</a:t>
            </a:r>
          </a:p>
          <a:p>
            <a:pPr lvl="1"/>
            <a:r>
              <a:rPr kumimoji="1" lang="en-US" altLang="zh-TW" dirty="0" smtClean="0"/>
              <a:t>*A furniture (c.f. a piece of furniture)</a:t>
            </a:r>
          </a:p>
          <a:p>
            <a:r>
              <a:rPr kumimoji="1" lang="en-US" altLang="zh-TW" dirty="0" smtClean="0"/>
              <a:t>Other approaches assume the Universal Packager does not apply to furniture-type nouns because they have different semantic properties</a:t>
            </a:r>
          </a:p>
          <a:p>
            <a:pPr lvl="1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86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Natural Semantic </a:t>
            </a:r>
            <a:r>
              <a:rPr kumimoji="1" lang="en-US" altLang="zh-TW" dirty="0" err="1" smtClean="0"/>
              <a:t>Metalanguage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NSM is based on </a:t>
            </a:r>
            <a:r>
              <a:rPr lang="pl-PL" altLang="zh-TW" dirty="0" smtClean="0"/>
              <a:t>Bogusławski’s works, and further  developed </a:t>
            </a:r>
            <a:r>
              <a:rPr kumimoji="1" lang="en-US" altLang="zh-TW" dirty="0" smtClean="0"/>
              <a:t>by Wierzbicka and Goddard</a:t>
            </a:r>
          </a:p>
          <a:p>
            <a:r>
              <a:rPr kumimoji="1" lang="en-US" altLang="zh-TW" dirty="0" smtClean="0"/>
              <a:t>For Wierzbicka </a:t>
            </a:r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is semantically motivated</a:t>
            </a:r>
          </a:p>
          <a:p>
            <a:r>
              <a:rPr kumimoji="1" lang="en-US" altLang="zh-TW" dirty="0" smtClean="0"/>
              <a:t>Difference in </a:t>
            </a:r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reflects difference in conceptualization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347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NSM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Wheat is uncountable because wheat grains are not big enough to be perceived as </a:t>
            </a:r>
            <a:r>
              <a:rPr kumimoji="1" lang="en-US" altLang="zh-TW" dirty="0" smtClean="0"/>
              <a:t>countable</a:t>
            </a:r>
            <a:endParaRPr kumimoji="1" lang="en-US" altLang="zh-TW" dirty="0"/>
          </a:p>
          <a:p>
            <a:r>
              <a:rPr kumimoji="1" lang="en-US" altLang="zh-TW" dirty="0" smtClean="0"/>
              <a:t>Oats are bigger and are countable</a:t>
            </a:r>
          </a:p>
          <a:p>
            <a:r>
              <a:rPr kumimoji="1" lang="en-US" altLang="zh-TW" dirty="0" smtClean="0"/>
              <a:t>However, oats do not behave entirely like teapots</a:t>
            </a:r>
          </a:p>
          <a:p>
            <a:pPr lvl="1"/>
            <a:r>
              <a:rPr kumimoji="1" lang="en-US" altLang="zh-TW" dirty="0" smtClean="0"/>
              <a:t>?many/four hundred oats</a:t>
            </a:r>
          </a:p>
          <a:p>
            <a:pPr lvl="1"/>
            <a:r>
              <a:rPr kumimoji="1" lang="en-US" altLang="zh-TW" dirty="0" smtClean="0"/>
              <a:t>some</a:t>
            </a:r>
            <a:r>
              <a:rPr kumimoji="1" lang="en-US" altLang="zh-TW" dirty="0" smtClean="0"/>
              <a:t>/a lot of oats</a:t>
            </a:r>
          </a:p>
        </p:txBody>
      </p:sp>
    </p:spTree>
    <p:extLst>
      <p:ext uri="{BB962C8B-B14F-4D97-AF65-F5344CB8AC3E}">
        <p14:creationId xmlns:p14="http://schemas.microsoft.com/office/powerpoint/2010/main" val="350713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NSM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 smtClean="0"/>
              <a:t>Spaghetti in English and in Italian</a:t>
            </a:r>
          </a:p>
          <a:p>
            <a:pPr lvl="1"/>
            <a:r>
              <a:rPr kumimoji="1" lang="en-US" altLang="zh-TW" dirty="0" smtClean="0"/>
              <a:t>Not countable in English</a:t>
            </a:r>
          </a:p>
          <a:p>
            <a:pPr lvl="1"/>
            <a:r>
              <a:rPr kumimoji="1" lang="en-US" altLang="zh-TW" dirty="0" smtClean="0"/>
              <a:t>Countable in Italian (1spaghetto, 2 spaghetti)</a:t>
            </a:r>
          </a:p>
          <a:p>
            <a:r>
              <a:rPr kumimoji="1" lang="en-US" altLang="zh-TW" dirty="0" smtClean="0"/>
              <a:t>For </a:t>
            </a:r>
            <a:r>
              <a:rPr kumimoji="1" lang="en-US" altLang="zh-TW" dirty="0" err="1"/>
              <a:t>Wierzbicka</a:t>
            </a:r>
            <a:r>
              <a:rPr kumimoji="1" lang="en-US" altLang="zh-TW" dirty="0"/>
              <a:t> there are at least 14 </a:t>
            </a:r>
            <a:r>
              <a:rPr kumimoji="1" lang="en-US" altLang="zh-TW" dirty="0" err="1"/>
              <a:t>countability</a:t>
            </a:r>
            <a:r>
              <a:rPr kumimoji="1" lang="en-US" altLang="zh-TW" dirty="0"/>
              <a:t> types, each with different semantics and </a:t>
            </a:r>
            <a:r>
              <a:rPr kumimoji="1" lang="en-US" altLang="zh-TW" dirty="0" err="1"/>
              <a:t>morphosyntactic</a:t>
            </a:r>
            <a:r>
              <a:rPr kumimoji="1" lang="en-US" altLang="zh-TW" dirty="0"/>
              <a:t> behaviors</a:t>
            </a:r>
          </a:p>
          <a:p>
            <a:pPr lvl="1"/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7636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158"/>
          </a:xfrm>
        </p:spPr>
        <p:txBody>
          <a:bodyPr/>
          <a:lstStyle/>
          <a:p>
            <a:r>
              <a:rPr kumimoji="1" lang="en-US" altLang="zh-TW" dirty="0" smtClean="0"/>
              <a:t>NSM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9275" y="846734"/>
            <a:ext cx="8042276" cy="5764302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zh-TW" dirty="0" smtClean="0"/>
              <a:t>Goddard spells out more finely </a:t>
            </a:r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types</a:t>
            </a:r>
          </a:p>
          <a:p>
            <a:r>
              <a:rPr kumimoji="1" lang="en-US" altLang="zh-TW" dirty="0" smtClean="0"/>
              <a:t>Singular names for homogenous substances (cheese, glass, paper)</a:t>
            </a:r>
          </a:p>
          <a:p>
            <a:pPr lvl="1"/>
            <a:r>
              <a:rPr kumimoji="1" lang="en-US" altLang="zh-TW" dirty="0" smtClean="0"/>
              <a:t>Something of one kind</a:t>
            </a:r>
          </a:p>
          <a:p>
            <a:pPr lvl="1"/>
            <a:r>
              <a:rPr kumimoji="1" lang="en-US" altLang="zh-TW" dirty="0" smtClean="0"/>
              <a:t>People can say what kind with the word cheese</a:t>
            </a:r>
          </a:p>
          <a:p>
            <a:pPr lvl="1"/>
            <a:r>
              <a:rPr kumimoji="1" lang="en-US" altLang="zh-TW" dirty="0" smtClean="0"/>
              <a:t>People can’t think about something of this kind like this: </a:t>
            </a:r>
          </a:p>
          <a:p>
            <a:pPr lvl="2"/>
            <a:r>
              <a:rPr kumimoji="1" lang="en-US" altLang="zh-TW" dirty="0" smtClean="0"/>
              <a:t>‘this thing has many parts, someone can know how many’</a:t>
            </a:r>
          </a:p>
          <a:p>
            <a:r>
              <a:rPr kumimoji="1" lang="en-US" altLang="zh-TW" dirty="0" smtClean="0"/>
              <a:t>Aggregates of small, unnamed things (oats, coffee grounds):</a:t>
            </a:r>
          </a:p>
          <a:p>
            <a:pPr lvl="1"/>
            <a:r>
              <a:rPr kumimoji="1" lang="en-US" altLang="zh-TW" dirty="0" smtClean="0"/>
              <a:t>Something of one kind</a:t>
            </a:r>
          </a:p>
          <a:p>
            <a:pPr lvl="1"/>
            <a:r>
              <a:rPr kumimoji="1" lang="en-US" altLang="zh-TW" dirty="0" smtClean="0"/>
              <a:t>People can say what kind with the word oats</a:t>
            </a:r>
          </a:p>
          <a:p>
            <a:pPr lvl="1"/>
            <a:r>
              <a:rPr kumimoji="1" lang="en-US" altLang="zh-TW" dirty="0" smtClean="0"/>
              <a:t>People can think about something of this kind like this: </a:t>
            </a:r>
          </a:p>
          <a:p>
            <a:pPr lvl="2"/>
            <a:r>
              <a:rPr kumimoji="1" lang="en-US" altLang="zh-TW" dirty="0" smtClean="0"/>
              <a:t>‘this something is many small things. </a:t>
            </a:r>
          </a:p>
          <a:p>
            <a:pPr lvl="2"/>
            <a:r>
              <a:rPr kumimoji="1" lang="en-US" altLang="zh-TW" dirty="0" smtClean="0"/>
              <a:t>There can be many of these small things in one small place. </a:t>
            </a:r>
          </a:p>
          <a:p>
            <a:pPr lvl="2"/>
            <a:r>
              <a:rPr kumimoji="1" lang="en-US" altLang="zh-TW" dirty="0" smtClean="0"/>
              <a:t>People can do something to one of these things with one finger’</a:t>
            </a:r>
          </a:p>
          <a:p>
            <a:r>
              <a:rPr kumimoji="1" lang="en-US" altLang="zh-TW" dirty="0" err="1" smtClean="0"/>
              <a:t>Countables</a:t>
            </a:r>
            <a:r>
              <a:rPr kumimoji="1" lang="en-US" altLang="zh-TW" dirty="0" smtClean="0"/>
              <a:t> (cat, teapot, chair, dog)</a:t>
            </a:r>
            <a:endParaRPr kumimoji="1" lang="en-US" altLang="zh-TW" dirty="0"/>
          </a:p>
          <a:p>
            <a:pPr lvl="1"/>
            <a:r>
              <a:rPr kumimoji="1" lang="en-US" altLang="zh-TW" dirty="0" smtClean="0"/>
              <a:t>Something of one kind</a:t>
            </a:r>
          </a:p>
          <a:p>
            <a:pPr lvl="1"/>
            <a:r>
              <a:rPr kumimoji="1" lang="en-US" altLang="zh-TW" dirty="0" smtClean="0"/>
              <a:t>People can think about something of this kind in one of these ways:</a:t>
            </a:r>
          </a:p>
          <a:p>
            <a:pPr lvl="2"/>
            <a:r>
              <a:rPr kumimoji="1" lang="en-US" altLang="zh-TW" dirty="0" smtClean="0"/>
              <a:t>‘this something is one thing of this kind</a:t>
            </a:r>
          </a:p>
          <a:p>
            <a:pPr lvl="2"/>
            <a:r>
              <a:rPr kumimoji="1" lang="en-US" altLang="zh-TW" dirty="0" smtClean="0"/>
              <a:t>this something is not one thing of this kind, it is more things of this kind’</a:t>
            </a:r>
          </a:p>
          <a:p>
            <a:pPr lvl="1"/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03138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Evaluating </a:t>
            </a:r>
            <a:r>
              <a:rPr kumimoji="1" lang="en-US" altLang="zh-TW" dirty="0" smtClean="0"/>
              <a:t>NSM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793724"/>
          </a:xfrm>
        </p:spPr>
        <p:txBody>
          <a:bodyPr/>
          <a:lstStyle/>
          <a:p>
            <a:r>
              <a:rPr kumimoji="1" lang="en-US" altLang="zh-TW" dirty="0" smtClean="0"/>
              <a:t>Important generalization may be missed</a:t>
            </a:r>
          </a:p>
          <a:p>
            <a:pPr lvl="1"/>
            <a:r>
              <a:rPr kumimoji="1" lang="en-US" altLang="zh-TW" dirty="0" smtClean="0"/>
              <a:t>NSM lists different entries for</a:t>
            </a:r>
          </a:p>
          <a:p>
            <a:pPr lvl="2"/>
            <a:r>
              <a:rPr kumimoji="1" lang="en-US" altLang="zh-TW" dirty="0" smtClean="0"/>
              <a:t>Countable food item as substance</a:t>
            </a:r>
          </a:p>
          <a:p>
            <a:pPr lvl="3"/>
            <a:r>
              <a:rPr kumimoji="1" lang="en-US" altLang="zh-TW" dirty="0" smtClean="0"/>
              <a:t>There’s a lot of egg in this soup (</a:t>
            </a:r>
            <a:r>
              <a:rPr kumimoji="1" lang="en-US" altLang="zh-TW" dirty="0" err="1" smtClean="0"/>
              <a:t>cf</a:t>
            </a:r>
            <a:r>
              <a:rPr kumimoji="1" lang="en-US" altLang="zh-TW" dirty="0" smtClean="0"/>
              <a:t> there are 3 eggs)</a:t>
            </a:r>
          </a:p>
          <a:p>
            <a:pPr lvl="2"/>
            <a:r>
              <a:rPr kumimoji="1" lang="en-US" altLang="zh-TW" dirty="0" smtClean="0"/>
              <a:t>Countable material as substance</a:t>
            </a:r>
          </a:p>
          <a:p>
            <a:pPr lvl="3"/>
            <a:r>
              <a:rPr kumimoji="1" lang="en-US" altLang="zh-TW" dirty="0" smtClean="0"/>
              <a:t>I used cedar to make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 chair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(</a:t>
            </a:r>
            <a:r>
              <a:rPr kumimoji="1" lang="en-US" altLang="zh-TW" dirty="0" err="1" smtClean="0"/>
              <a:t>cf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I planted a cedar)</a:t>
            </a:r>
          </a:p>
          <a:p>
            <a:r>
              <a:rPr kumimoji="1" lang="en-US" altLang="zh-TW" dirty="0" err="1" smtClean="0"/>
              <a:t>Bidirectionality</a:t>
            </a:r>
            <a:r>
              <a:rPr kumimoji="1" lang="en-US" altLang="zh-TW" dirty="0" smtClean="0"/>
              <a:t> issue</a:t>
            </a:r>
          </a:p>
          <a:p>
            <a:pPr lvl="1"/>
            <a:r>
              <a:rPr kumimoji="1" lang="en-US" altLang="zh-TW" dirty="0" smtClean="0"/>
              <a:t>Is it cultural relativity or linguistic relativity? How do they interact with each other?</a:t>
            </a:r>
          </a:p>
          <a:p>
            <a:pPr lvl="1"/>
            <a:r>
              <a:rPr kumimoji="1" lang="en-US" altLang="zh-TW" dirty="0" smtClean="0"/>
              <a:t>Weight scale in the USA </a:t>
            </a:r>
            <a:r>
              <a:rPr kumimoji="1" lang="en-US" altLang="zh-TW" dirty="0" err="1" smtClean="0"/>
              <a:t>vs</a:t>
            </a:r>
            <a:r>
              <a:rPr kumimoji="1" lang="en-US" altLang="zh-TW" dirty="0" smtClean="0"/>
              <a:t> weight scales in Australia</a:t>
            </a:r>
          </a:p>
          <a:p>
            <a:pPr lvl="2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2395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Conclusion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Thinking of a referent in a different way can change its </a:t>
            </a:r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(tea </a:t>
            </a:r>
            <a:r>
              <a:rPr kumimoji="1" lang="en-US" altLang="zh-TW" dirty="0" err="1" smtClean="0"/>
              <a:t>vs</a:t>
            </a:r>
            <a:r>
              <a:rPr kumimoji="1" lang="en-US" altLang="zh-TW" dirty="0" smtClean="0"/>
              <a:t> a tea)</a:t>
            </a:r>
          </a:p>
          <a:p>
            <a:r>
              <a:rPr kumimoji="1" lang="en-US" altLang="zh-TW" dirty="0" smtClean="0"/>
              <a:t>If different cultures interact with the referent in different ways, the languages’ nouns for the referent may have different </a:t>
            </a:r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types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1433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Outline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Introduction</a:t>
            </a:r>
          </a:p>
          <a:p>
            <a:r>
              <a:rPr kumimoji="1" lang="en-US" altLang="zh-TW" dirty="0" smtClean="0"/>
              <a:t>Conceptual Semantics</a:t>
            </a:r>
          </a:p>
          <a:p>
            <a:r>
              <a:rPr kumimoji="1" lang="en-US" altLang="zh-TW" dirty="0" err="1"/>
              <a:t>Chierchia’s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approach</a:t>
            </a:r>
          </a:p>
          <a:p>
            <a:r>
              <a:rPr kumimoji="1" lang="en-US" altLang="zh-TW" dirty="0" smtClean="0"/>
              <a:t>Natural Semantic </a:t>
            </a:r>
            <a:r>
              <a:rPr kumimoji="1" lang="en-US" altLang="zh-TW" dirty="0" err="1" smtClean="0"/>
              <a:t>Metalanguage</a:t>
            </a:r>
            <a:endParaRPr kumimoji="1" lang="en-US" altLang="zh-TW" dirty="0" smtClean="0"/>
          </a:p>
          <a:p>
            <a:r>
              <a:rPr kumimoji="1" lang="en-US" altLang="zh-TW" dirty="0" smtClean="0"/>
              <a:t>Conclusion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2640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Introduction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TW" dirty="0" smtClean="0"/>
              <a:t>Count nouns </a:t>
            </a:r>
            <a:r>
              <a:rPr kumimoji="1" lang="en-US" altLang="zh-TW" dirty="0" err="1" smtClean="0"/>
              <a:t>vs</a:t>
            </a:r>
            <a:r>
              <a:rPr kumimoji="1" lang="en-US" altLang="zh-TW" dirty="0" smtClean="0"/>
              <a:t> Mass nouns</a:t>
            </a:r>
          </a:p>
          <a:p>
            <a:r>
              <a:rPr kumimoji="1" lang="en-US" altLang="zh-TW" dirty="0" smtClean="0"/>
              <a:t>Count nouns </a:t>
            </a:r>
          </a:p>
          <a:p>
            <a:pPr lvl="1"/>
            <a:r>
              <a:rPr kumimoji="1" lang="en-US" altLang="zh-TW" dirty="0" smtClean="0"/>
              <a:t>An egg, one egg, many eggs</a:t>
            </a:r>
          </a:p>
          <a:p>
            <a:r>
              <a:rPr kumimoji="1" lang="en-US" altLang="zh-TW" dirty="0" smtClean="0"/>
              <a:t>Mass nouns </a:t>
            </a:r>
          </a:p>
          <a:p>
            <a:pPr lvl="1"/>
            <a:r>
              <a:rPr kumimoji="1" lang="en-US" altLang="zh-TW" dirty="0" smtClean="0"/>
              <a:t>tea, much tea, three boxes of tea</a:t>
            </a:r>
          </a:p>
          <a:p>
            <a:r>
              <a:rPr kumimoji="1" lang="en-US" altLang="zh-TW" dirty="0" smtClean="0"/>
              <a:t>Substance reading</a:t>
            </a:r>
          </a:p>
          <a:p>
            <a:pPr lvl="1"/>
            <a:r>
              <a:rPr kumimoji="1" lang="en-US" altLang="zh-TW" dirty="0" smtClean="0"/>
              <a:t>There is too much egg in the eggnog</a:t>
            </a:r>
          </a:p>
          <a:p>
            <a:r>
              <a:rPr kumimoji="1" lang="en-US" altLang="zh-TW" dirty="0" smtClean="0"/>
              <a:t>Kind reading</a:t>
            </a:r>
          </a:p>
          <a:p>
            <a:pPr lvl="1"/>
            <a:r>
              <a:rPr kumimoji="1" lang="en-US" altLang="zh-TW" dirty="0" smtClean="0"/>
              <a:t>A tea, many teas</a:t>
            </a:r>
          </a:p>
          <a:p>
            <a:r>
              <a:rPr kumimoji="1" lang="en-US" altLang="zh-TW" dirty="0"/>
              <a:t>T</a:t>
            </a:r>
            <a:r>
              <a:rPr kumimoji="1" lang="en-US" altLang="zh-TW" dirty="0" smtClean="0"/>
              <a:t>here are also other types of </a:t>
            </a:r>
            <a:r>
              <a:rPr kumimoji="1" lang="en-US" altLang="zh-TW" dirty="0" err="1" smtClean="0"/>
              <a:t>countability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Furniture, scissors, news</a:t>
            </a:r>
          </a:p>
        </p:txBody>
      </p:sp>
    </p:spTree>
    <p:extLst>
      <p:ext uri="{BB962C8B-B14F-4D97-AF65-F5344CB8AC3E}">
        <p14:creationId xmlns:p14="http://schemas.microsoft.com/office/powerpoint/2010/main" val="674776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Conceptual Semantics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TW" dirty="0" smtClean="0"/>
              <a:t>Developed by </a:t>
            </a:r>
            <a:r>
              <a:rPr kumimoji="1" lang="en-US" altLang="zh-TW" dirty="0" err="1" smtClean="0"/>
              <a:t>Jackendoff</a:t>
            </a:r>
            <a:endParaRPr kumimoji="1" lang="en-US" altLang="zh-TW" dirty="0" smtClean="0"/>
          </a:p>
          <a:p>
            <a:r>
              <a:rPr kumimoji="1" lang="en-US" altLang="zh-TW" dirty="0" err="1" smtClean="0"/>
              <a:t>Countability</a:t>
            </a:r>
            <a:r>
              <a:rPr kumimoji="1" lang="en-US" altLang="zh-TW" dirty="0" smtClean="0"/>
              <a:t> is accounted for by two features </a:t>
            </a:r>
            <a:r>
              <a:rPr kumimoji="1" lang="en-US" altLang="zh-TW" dirty="0" err="1" smtClean="0"/>
              <a:t>boundedness</a:t>
            </a:r>
            <a:r>
              <a:rPr kumimoji="1" lang="en-US" altLang="zh-TW" dirty="0" smtClean="0"/>
              <a:t> [±b] and internal structure [±</a:t>
            </a:r>
            <a:r>
              <a:rPr kumimoji="1" lang="en-US" altLang="zh-TW" dirty="0" err="1" smtClean="0"/>
              <a:t>i</a:t>
            </a:r>
            <a:r>
              <a:rPr kumimoji="1" lang="en-US" altLang="zh-TW" dirty="0"/>
              <a:t>]</a:t>
            </a:r>
            <a:endParaRPr kumimoji="1" lang="en-US" altLang="zh-TW" dirty="0" smtClean="0"/>
          </a:p>
          <a:p>
            <a:r>
              <a:rPr kumimoji="1" lang="en-US" altLang="zh-TW" dirty="0"/>
              <a:t>An entity is </a:t>
            </a:r>
            <a:r>
              <a:rPr kumimoji="1" lang="en-US" altLang="zh-TW" dirty="0" smtClean="0"/>
              <a:t>[+b] if </a:t>
            </a:r>
            <a:r>
              <a:rPr kumimoji="1" lang="en-US" altLang="zh-TW" dirty="0"/>
              <a:t>and only if:</a:t>
            </a:r>
          </a:p>
          <a:p>
            <a:pPr lvl="1"/>
            <a:r>
              <a:rPr kumimoji="1" lang="en-US" altLang="zh-TW" dirty="0"/>
              <a:t>It is indivisible</a:t>
            </a:r>
          </a:p>
          <a:p>
            <a:pPr lvl="1"/>
            <a:r>
              <a:rPr kumimoji="1" lang="en-US" altLang="zh-TW" dirty="0"/>
              <a:t>It is not </a:t>
            </a:r>
            <a:r>
              <a:rPr kumimoji="1" lang="en-US" altLang="zh-TW" dirty="0" smtClean="0"/>
              <a:t>additive</a:t>
            </a:r>
          </a:p>
          <a:p>
            <a:r>
              <a:rPr kumimoji="1" lang="en-US" altLang="zh-TW" dirty="0" smtClean="0"/>
              <a:t>Singular count </a:t>
            </a:r>
            <a:r>
              <a:rPr kumimoji="1" lang="en-US" altLang="zh-TW" dirty="0" smtClean="0"/>
              <a:t>nouns are </a:t>
            </a:r>
            <a:r>
              <a:rPr kumimoji="1" lang="en-US" altLang="zh-TW" dirty="0"/>
              <a:t>bounded [+b]; mass </a:t>
            </a:r>
            <a:r>
              <a:rPr kumimoji="1" lang="en-US" altLang="zh-TW" dirty="0" smtClean="0"/>
              <a:t>nouns are </a:t>
            </a:r>
            <a:r>
              <a:rPr kumimoji="1" lang="en-US" altLang="zh-TW" dirty="0"/>
              <a:t>unbounded [-b]</a:t>
            </a:r>
          </a:p>
          <a:p>
            <a:pPr lvl="1"/>
            <a:r>
              <a:rPr kumimoji="1" lang="en-US" altLang="zh-TW" dirty="0"/>
              <a:t>A teapot is bounded</a:t>
            </a:r>
          </a:p>
          <a:p>
            <a:pPr lvl="1"/>
            <a:r>
              <a:rPr kumimoji="1" lang="en-US" altLang="zh-TW" dirty="0"/>
              <a:t>Mud is unbounded</a:t>
            </a:r>
          </a:p>
          <a:p>
            <a:pPr marL="0" indent="0">
              <a:buNone/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231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Conceptual Semantics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An entity is [+</a:t>
            </a:r>
            <a:r>
              <a:rPr kumimoji="1" lang="en-US" altLang="zh-TW" dirty="0" err="1"/>
              <a:t>i</a:t>
            </a:r>
            <a:r>
              <a:rPr kumimoji="1" lang="en-US" altLang="zh-TW" dirty="0"/>
              <a:t>] if and only if:</a:t>
            </a:r>
          </a:p>
          <a:p>
            <a:pPr lvl="1"/>
            <a:r>
              <a:rPr kumimoji="1" lang="en-US" altLang="zh-TW" dirty="0"/>
              <a:t>It is made up of separate </a:t>
            </a:r>
            <a:r>
              <a:rPr kumimoji="1" lang="en-US" altLang="zh-TW" dirty="0" smtClean="0"/>
              <a:t>individuals</a:t>
            </a:r>
          </a:p>
          <a:p>
            <a:r>
              <a:rPr kumimoji="1" lang="en-US" altLang="zh-TW" dirty="0" smtClean="0"/>
              <a:t>Aggregates (plurals) are [+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 ; mass nouns are [-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</a:t>
            </a:r>
          </a:p>
          <a:p>
            <a:pPr lvl="1"/>
            <a:r>
              <a:rPr kumimoji="1" lang="en-US" altLang="zh-TW" dirty="0" smtClean="0"/>
              <a:t>Teapots are [+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</a:t>
            </a:r>
          </a:p>
          <a:p>
            <a:pPr lvl="1"/>
            <a:r>
              <a:rPr kumimoji="1" lang="en-US" altLang="zh-TW" dirty="0" smtClean="0"/>
              <a:t>Mud is [-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</a:t>
            </a:r>
          </a:p>
          <a:p>
            <a:r>
              <a:rPr kumimoji="1" lang="en-US" altLang="zh-TW" dirty="0" smtClean="0"/>
              <a:t>Group (collective noun) is [+b, +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</a:t>
            </a:r>
          </a:p>
          <a:p>
            <a:pPr lvl="1"/>
            <a:r>
              <a:rPr kumimoji="1" lang="en-US" altLang="zh-TW" dirty="0" smtClean="0"/>
              <a:t>E.g. a team, a band</a:t>
            </a:r>
          </a:p>
          <a:p>
            <a:pPr lvl="1"/>
            <a:r>
              <a:rPr kumimoji="1" lang="en-US" altLang="zh-TW" dirty="0" smtClean="0"/>
              <a:t>May show plural agreement pattern</a:t>
            </a:r>
          </a:p>
          <a:p>
            <a:pPr lvl="1"/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255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97841"/>
          </a:xfrm>
        </p:spPr>
        <p:txBody>
          <a:bodyPr/>
          <a:lstStyle/>
          <a:p>
            <a:r>
              <a:rPr kumimoji="1" lang="en-US" altLang="zh-TW" dirty="0" smtClean="0"/>
              <a:t>Conceptual Semantics</a:t>
            </a:r>
            <a:endParaRPr kumimoji="1"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192964"/>
              </p:ext>
            </p:extLst>
          </p:nvPr>
        </p:nvGraphicFramePr>
        <p:xfrm>
          <a:off x="792692" y="4362873"/>
          <a:ext cx="13403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37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[+b, +</a:t>
                      </a: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]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GROUP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 </a:t>
                      </a:r>
                      <a:r>
                        <a:rPr lang="en-US" altLang="zh-TW" baseline="0" dirty="0" smtClean="0"/>
                        <a:t>team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r>
                        <a:rPr lang="en-US" altLang="zh-TW" baseline="0" dirty="0" smtClean="0"/>
                        <a:t> band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67757"/>
              </p:ext>
            </p:extLst>
          </p:nvPr>
        </p:nvGraphicFramePr>
        <p:xfrm>
          <a:off x="2336799" y="4362873"/>
          <a:ext cx="16827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75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[+b, -</a:t>
                      </a: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]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INDIVIDUALS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r>
                        <a:rPr lang="en-US" altLang="zh-TW" baseline="0" dirty="0" smtClean="0"/>
                        <a:t> teapot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r>
                        <a:rPr lang="en-US" altLang="zh-TW" baseline="0" dirty="0" smtClean="0"/>
                        <a:t> person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94209"/>
              </p:ext>
            </p:extLst>
          </p:nvPr>
        </p:nvGraphicFramePr>
        <p:xfrm>
          <a:off x="4264024" y="4362873"/>
          <a:ext cx="16832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27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[-b, +</a:t>
                      </a: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]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AGGREGATES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teapots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cattle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85744"/>
              </p:ext>
            </p:extLst>
          </p:nvPr>
        </p:nvGraphicFramePr>
        <p:xfrm>
          <a:off x="6246813" y="4362873"/>
          <a:ext cx="17647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7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[-b, -</a:t>
                      </a: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]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SUBSTANCES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mud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rice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27820"/>
              </p:ext>
            </p:extLst>
          </p:nvPr>
        </p:nvGraphicFramePr>
        <p:xfrm>
          <a:off x="3715808" y="1428749"/>
          <a:ext cx="889000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Nouns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99732"/>
              </p:ext>
            </p:extLst>
          </p:nvPr>
        </p:nvGraphicFramePr>
        <p:xfrm>
          <a:off x="1962150" y="2396066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+b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00749"/>
              </p:ext>
            </p:extLst>
          </p:nvPr>
        </p:nvGraphicFramePr>
        <p:xfrm>
          <a:off x="5647796" y="2389717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-b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31263"/>
              </p:ext>
            </p:extLst>
          </p:nvPr>
        </p:nvGraphicFramePr>
        <p:xfrm>
          <a:off x="1151466" y="3164417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26270"/>
              </p:ext>
            </p:extLst>
          </p:nvPr>
        </p:nvGraphicFramePr>
        <p:xfrm>
          <a:off x="4648200" y="3164417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974570"/>
              </p:ext>
            </p:extLst>
          </p:nvPr>
        </p:nvGraphicFramePr>
        <p:xfrm>
          <a:off x="2713567" y="3164417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</a:t>
                      </a:r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964453"/>
              </p:ext>
            </p:extLst>
          </p:nvPr>
        </p:nvGraphicFramePr>
        <p:xfrm>
          <a:off x="6654800" y="3164417"/>
          <a:ext cx="599017" cy="4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17"/>
              </a:tblGrid>
              <a:tr h="40216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</a:t>
                      </a:r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向下箭號 29"/>
          <p:cNvSpPr/>
          <p:nvPr/>
        </p:nvSpPr>
        <p:spPr>
          <a:xfrm>
            <a:off x="1312333" y="3704167"/>
            <a:ext cx="179917" cy="4445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1" name="向下箭號 30"/>
          <p:cNvSpPr/>
          <p:nvPr/>
        </p:nvSpPr>
        <p:spPr>
          <a:xfrm>
            <a:off x="2861733" y="3704167"/>
            <a:ext cx="179917" cy="4445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2" name="向下箭號 31"/>
          <p:cNvSpPr/>
          <p:nvPr/>
        </p:nvSpPr>
        <p:spPr>
          <a:xfrm>
            <a:off x="4851399" y="3704167"/>
            <a:ext cx="179917" cy="4445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3" name="向下箭號 32"/>
          <p:cNvSpPr/>
          <p:nvPr/>
        </p:nvSpPr>
        <p:spPr>
          <a:xfrm>
            <a:off x="6872816" y="3704167"/>
            <a:ext cx="179917" cy="4445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36" name="直線箭頭接點 35"/>
          <p:cNvCxnSpPr>
            <a:stCxn id="19" idx="2"/>
            <a:endCxn id="21" idx="0"/>
          </p:cNvCxnSpPr>
          <p:nvPr/>
        </p:nvCxnSpPr>
        <p:spPr>
          <a:xfrm flipH="1">
            <a:off x="4947708" y="2791884"/>
            <a:ext cx="999596" cy="372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箭頭接點 38"/>
          <p:cNvCxnSpPr>
            <a:stCxn id="19" idx="2"/>
            <a:endCxn id="23" idx="0"/>
          </p:cNvCxnSpPr>
          <p:nvPr/>
        </p:nvCxnSpPr>
        <p:spPr>
          <a:xfrm>
            <a:off x="5947304" y="2791884"/>
            <a:ext cx="1007004" cy="372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箭頭接點 40"/>
          <p:cNvCxnSpPr>
            <a:endCxn id="20" idx="0"/>
          </p:cNvCxnSpPr>
          <p:nvPr/>
        </p:nvCxnSpPr>
        <p:spPr>
          <a:xfrm flipH="1">
            <a:off x="1450974" y="2791884"/>
            <a:ext cx="782109" cy="372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箭頭接點 42"/>
          <p:cNvCxnSpPr>
            <a:endCxn id="22" idx="0"/>
          </p:cNvCxnSpPr>
          <p:nvPr/>
        </p:nvCxnSpPr>
        <p:spPr>
          <a:xfrm>
            <a:off x="2233083" y="2791884"/>
            <a:ext cx="779992" cy="372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箭頭接點 55"/>
          <p:cNvCxnSpPr/>
          <p:nvPr/>
        </p:nvCxnSpPr>
        <p:spPr>
          <a:xfrm flipH="1">
            <a:off x="2336799" y="1824567"/>
            <a:ext cx="1823509" cy="565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直線箭頭接點 57"/>
          <p:cNvCxnSpPr>
            <a:endCxn id="19" idx="0"/>
          </p:cNvCxnSpPr>
          <p:nvPr/>
        </p:nvCxnSpPr>
        <p:spPr>
          <a:xfrm>
            <a:off x="4160308" y="1830916"/>
            <a:ext cx="1786996" cy="5588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31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Modeling variation in CS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The PL function applies to a bounded noun ([+b], teapot or team) and creates a plural noun ([+b, +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], teapots or teams)</a:t>
            </a:r>
          </a:p>
          <a:p>
            <a:endParaRPr kumimoji="1" lang="en-US" altLang="zh-TW" dirty="0" smtClean="0"/>
          </a:p>
          <a:p>
            <a:endParaRPr kumimoji="1" lang="zh-TW" altLang="en-US" dirty="0"/>
          </a:p>
        </p:txBody>
      </p:sp>
      <p:pic>
        <p:nvPicPr>
          <p:cNvPr id="6" name="圖片 5" descr="P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4" y="3408694"/>
            <a:ext cx="5042054" cy="2676722"/>
          </a:xfrm>
          <a:prstGeom prst="rect">
            <a:avLst/>
          </a:prstGeom>
        </p:spPr>
      </p:pic>
      <p:pic>
        <p:nvPicPr>
          <p:cNvPr id="7" name="圖片 6" descr="teapo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533" y="3685431"/>
            <a:ext cx="3599985" cy="239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8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Modeling v</a:t>
            </a:r>
            <a:r>
              <a:rPr kumimoji="1" lang="en-US" altLang="zh-TW" dirty="0" smtClean="0"/>
              <a:t>ariation in CS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The Universal Packager function applies to  substance ([-b, -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], tea) and turns it to an bounded individual ([+b, -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], a tea)</a:t>
            </a:r>
          </a:p>
          <a:p>
            <a:endParaRPr kumimoji="1" lang="zh-TW" altLang="en-US" dirty="0"/>
          </a:p>
        </p:txBody>
      </p:sp>
      <p:pic>
        <p:nvPicPr>
          <p:cNvPr id="5" name="圖片 4" descr="packaged read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84" y="2810933"/>
            <a:ext cx="4764617" cy="1113950"/>
          </a:xfrm>
          <a:prstGeom prst="rect">
            <a:avLst/>
          </a:prstGeom>
        </p:spPr>
      </p:pic>
      <p:pic>
        <p:nvPicPr>
          <p:cNvPr id="7" name="圖片 6" descr="a te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61" y="3735916"/>
            <a:ext cx="3984548" cy="300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00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Evaluating CS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Furniture, clothing, footwear, change and luggage are like mass </a:t>
            </a:r>
            <a:r>
              <a:rPr kumimoji="1" lang="en-US" altLang="zh-TW" dirty="0" smtClean="0"/>
              <a:t>nouns </a:t>
            </a:r>
            <a:r>
              <a:rPr kumimoji="1" lang="en-US" altLang="zh-TW" dirty="0" err="1" smtClean="0"/>
              <a:t>morphosyntactically</a:t>
            </a:r>
            <a:r>
              <a:rPr kumimoji="1" lang="en-US" altLang="zh-TW" dirty="0"/>
              <a:t> </a:t>
            </a:r>
            <a:endParaRPr kumimoji="1" lang="en-US" altLang="zh-TW" dirty="0" smtClean="0"/>
          </a:p>
          <a:p>
            <a:r>
              <a:rPr kumimoji="1" lang="en-US" altLang="zh-TW" dirty="0" smtClean="0"/>
              <a:t>However, their internal structure is different from mass nouns; they have clearer individuals within them (a sofa + a chair = furniture)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6815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風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微風.thmx</Template>
  <TotalTime>1436</TotalTime>
  <Words>914</Words>
  <Application>Microsoft Macintosh PowerPoint</Application>
  <PresentationFormat>如螢幕大小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微風</vt:lpstr>
      <vt:lpstr>Nouns and Countability</vt:lpstr>
      <vt:lpstr>Outline</vt:lpstr>
      <vt:lpstr>Introduction</vt:lpstr>
      <vt:lpstr>Conceptual Semantics</vt:lpstr>
      <vt:lpstr>Conceptual Semantics</vt:lpstr>
      <vt:lpstr>Conceptual Semantics</vt:lpstr>
      <vt:lpstr>Modeling variation in CS</vt:lpstr>
      <vt:lpstr>Modeling variation in CS</vt:lpstr>
      <vt:lpstr>Evaluating CS</vt:lpstr>
      <vt:lpstr>Chierchia’s approach</vt:lpstr>
      <vt:lpstr>Evaluating Chierchia</vt:lpstr>
      <vt:lpstr>Natural Semantic Metalanguage</vt:lpstr>
      <vt:lpstr>NSM</vt:lpstr>
      <vt:lpstr>NSM</vt:lpstr>
      <vt:lpstr>NSM</vt:lpstr>
      <vt:lpstr>Evaluating NSM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 and Countability</dc:title>
  <dc:creator>kuo Eugene's</dc:creator>
  <cp:lastModifiedBy>kuo Eugene's</cp:lastModifiedBy>
  <cp:revision>27</cp:revision>
  <dcterms:created xsi:type="dcterms:W3CDTF">2014-03-15T06:55:12Z</dcterms:created>
  <dcterms:modified xsi:type="dcterms:W3CDTF">2014-03-19T01:56:35Z</dcterms:modified>
</cp:coreProperties>
</file>